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0"/>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63" r:id="rId19"/>
    <p:sldId id="505" r:id="rId20"/>
    <p:sldId id="506" r:id="rId21"/>
    <p:sldId id="507" r:id="rId22"/>
    <p:sldId id="508" r:id="rId23"/>
    <p:sldId id="509" r:id="rId24"/>
    <p:sldId id="510" r:id="rId25"/>
    <p:sldId id="512" r:id="rId26"/>
    <p:sldId id="513" r:id="rId27"/>
    <p:sldId id="514" r:id="rId28"/>
    <p:sldId id="515" r:id="rId29"/>
    <p:sldId id="516" r:id="rId30"/>
    <p:sldId id="517" r:id="rId31"/>
    <p:sldId id="518" r:id="rId32"/>
    <p:sldId id="519" r:id="rId33"/>
    <p:sldId id="564" r:id="rId34"/>
    <p:sldId id="456" r:id="rId35"/>
    <p:sldId id="521" r:id="rId36"/>
    <p:sldId id="522" r:id="rId37"/>
    <p:sldId id="523" r:id="rId38"/>
    <p:sldId id="524" r:id="rId39"/>
    <p:sldId id="525" r:id="rId40"/>
    <p:sldId id="526" r:id="rId41"/>
    <p:sldId id="527" r:id="rId42"/>
    <p:sldId id="446" r:id="rId43"/>
    <p:sldId id="447" r:id="rId44"/>
    <p:sldId id="528" r:id="rId45"/>
    <p:sldId id="530" r:id="rId46"/>
    <p:sldId id="531" r:id="rId47"/>
    <p:sldId id="532" r:id="rId48"/>
    <p:sldId id="533" r:id="rId49"/>
    <p:sldId id="534" r:id="rId50"/>
    <p:sldId id="535" r:id="rId51"/>
    <p:sldId id="536" r:id="rId52"/>
    <p:sldId id="520" r:id="rId53"/>
    <p:sldId id="537" r:id="rId54"/>
    <p:sldId id="538" r:id="rId55"/>
    <p:sldId id="539" r:id="rId56"/>
    <p:sldId id="540" r:id="rId57"/>
    <p:sldId id="541" r:id="rId58"/>
    <p:sldId id="542" r:id="rId59"/>
    <p:sldId id="543" r:id="rId60"/>
    <p:sldId id="544" r:id="rId61"/>
    <p:sldId id="545" r:id="rId62"/>
    <p:sldId id="546" r:id="rId63"/>
    <p:sldId id="547" r:id="rId64"/>
    <p:sldId id="548" r:id="rId65"/>
    <p:sldId id="549" r:id="rId66"/>
    <p:sldId id="550" r:id="rId67"/>
    <p:sldId id="551" r:id="rId68"/>
    <p:sldId id="552" r:id="rId69"/>
    <p:sldId id="553" r:id="rId70"/>
    <p:sldId id="554" r:id="rId71"/>
    <p:sldId id="555" r:id="rId72"/>
    <p:sldId id="556" r:id="rId73"/>
    <p:sldId id="557" r:id="rId74"/>
    <p:sldId id="558" r:id="rId75"/>
    <p:sldId id="559" r:id="rId76"/>
    <p:sldId id="560" r:id="rId77"/>
    <p:sldId id="561" r:id="rId78"/>
    <p:sldId id="562"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7"/>
    <p:restoredTop sz="83454"/>
  </p:normalViewPr>
  <p:slideViewPr>
    <p:cSldViewPr snapToGrid="0">
      <p:cViewPr varScale="1">
        <p:scale>
          <a:sx n="141" d="100"/>
          <a:sy n="141" d="100"/>
        </p:scale>
        <p:origin x="3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7/7/24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8000" b="1" dirty="0" err="1"/>
              <a:t>Aprendizaje</a:t>
            </a:r>
            <a:r>
              <a:rPr lang="en-US" sz="8000" b="1" dirty="0"/>
              <a:t> </a:t>
            </a:r>
            <a:r>
              <a:rPr lang="en-US" sz="8000" b="1" dirty="0" err="1"/>
              <a:t>Automático</a:t>
            </a:r>
            <a:r>
              <a:rPr lang="en-US" sz="8000" b="1" dirty="0"/>
              <a:t> (Machine Learning):</a:t>
            </a:r>
            <a:endParaRPr lang="en-US" sz="8000" dirty="0"/>
          </a:p>
          <a:p>
            <a:pPr>
              <a:buFont typeface="Arial" panose="020B0604020202020204" pitchFamily="34" charset="0"/>
              <a:buChar char="•"/>
            </a:pPr>
            <a:r>
              <a:rPr lang="en-US" sz="8000" dirty="0"/>
              <a:t>Se centra </a:t>
            </a:r>
            <a:r>
              <a:rPr lang="en-US" sz="8000" dirty="0" err="1"/>
              <a:t>en</a:t>
            </a:r>
            <a:r>
              <a:rPr lang="en-US" sz="8000" dirty="0"/>
              <a:t> </a:t>
            </a:r>
            <a:r>
              <a:rPr lang="en-US" sz="8000" dirty="0" err="1"/>
              <a:t>el</a:t>
            </a:r>
            <a:r>
              <a:rPr lang="en-US" sz="8000" dirty="0"/>
              <a:t> </a:t>
            </a:r>
            <a:r>
              <a:rPr lang="en-US" sz="8000" dirty="0" err="1"/>
              <a:t>desarrollo</a:t>
            </a:r>
            <a:r>
              <a:rPr lang="en-US" sz="8000" dirty="0"/>
              <a:t> de </a:t>
            </a:r>
            <a:r>
              <a:rPr lang="en-US" sz="8000" dirty="0" err="1"/>
              <a:t>algoritmos</a:t>
            </a:r>
            <a:r>
              <a:rPr lang="en-US" sz="8000" dirty="0"/>
              <a:t> y </a:t>
            </a:r>
            <a:r>
              <a:rPr lang="en-US" sz="8000" dirty="0" err="1"/>
              <a:t>modelos</a:t>
            </a:r>
            <a:r>
              <a:rPr lang="en-US" sz="8000" dirty="0"/>
              <a:t> que </a:t>
            </a:r>
            <a:r>
              <a:rPr lang="en-US" sz="8000" dirty="0" err="1"/>
              <a:t>permiten</a:t>
            </a:r>
            <a:r>
              <a:rPr lang="en-US" sz="8000" dirty="0"/>
              <a:t> a las </a:t>
            </a:r>
            <a:r>
              <a:rPr lang="en-US" sz="8000" dirty="0" err="1"/>
              <a:t>computadoras</a:t>
            </a:r>
            <a:r>
              <a:rPr lang="en-US" sz="8000" dirty="0"/>
              <a:t> </a:t>
            </a:r>
            <a:r>
              <a:rPr lang="en-US" sz="8000" dirty="0" err="1"/>
              <a:t>aprender</a:t>
            </a:r>
            <a:r>
              <a:rPr lang="en-US" sz="8000" dirty="0"/>
              <a:t> </a:t>
            </a:r>
            <a:r>
              <a:rPr lang="en-US" sz="8000" dirty="0" err="1"/>
              <a:t>patrones</a:t>
            </a:r>
            <a:r>
              <a:rPr lang="en-US" sz="8000" dirty="0"/>
              <a:t> y </a:t>
            </a:r>
            <a:r>
              <a:rPr lang="en-US" sz="8000" dirty="0" err="1"/>
              <a:t>realizar</a:t>
            </a:r>
            <a:r>
              <a:rPr lang="en-US" sz="8000" dirty="0"/>
              <a:t> </a:t>
            </a:r>
            <a:r>
              <a:rPr lang="en-US" sz="8000" dirty="0" err="1"/>
              <a:t>tareas</a:t>
            </a:r>
            <a:r>
              <a:rPr lang="en-US" sz="8000" dirty="0"/>
              <a:t> </a:t>
            </a:r>
            <a:r>
              <a:rPr lang="en-US" sz="8000" dirty="0" err="1"/>
              <a:t>específicas</a:t>
            </a:r>
            <a:r>
              <a:rPr lang="en-US" sz="8000" dirty="0"/>
              <a:t> sin ser </a:t>
            </a:r>
            <a:r>
              <a:rPr lang="en-US" sz="8000" dirty="0" err="1"/>
              <a:t>programadas</a:t>
            </a:r>
            <a:r>
              <a:rPr lang="en-US" sz="8000" dirty="0"/>
              <a:t> </a:t>
            </a:r>
            <a:r>
              <a:rPr lang="en-US" sz="8000" dirty="0" err="1"/>
              <a:t>explícitamente</a:t>
            </a:r>
            <a:r>
              <a:rPr lang="en-US" sz="8000" dirty="0"/>
              <a:t>.</a:t>
            </a:r>
          </a:p>
          <a:p>
            <a:pPr>
              <a:buFont typeface="Arial" panose="020B0604020202020204" pitchFamily="34" charset="0"/>
              <a:buChar char="•"/>
            </a:pPr>
            <a:r>
              <a:rPr lang="en-US" sz="8000" dirty="0"/>
              <a:t>A menudo se </a:t>
            </a:r>
            <a:r>
              <a:rPr lang="en-US" sz="8000" dirty="0" err="1"/>
              <a:t>basa</a:t>
            </a:r>
            <a:r>
              <a:rPr lang="en-US" sz="8000" dirty="0"/>
              <a:t> </a:t>
            </a:r>
            <a:r>
              <a:rPr lang="en-US" sz="8000" dirty="0" err="1"/>
              <a:t>en</a:t>
            </a:r>
            <a:r>
              <a:rPr lang="en-US" sz="8000" dirty="0"/>
              <a:t> </a:t>
            </a:r>
            <a:r>
              <a:rPr lang="en-US" sz="8000" dirty="0" err="1"/>
              <a:t>técnicas</a:t>
            </a:r>
            <a:r>
              <a:rPr lang="en-US" sz="8000" dirty="0"/>
              <a:t> </a:t>
            </a:r>
            <a:r>
              <a:rPr lang="en-US" sz="8000" dirty="0" err="1"/>
              <a:t>estadísticas</a:t>
            </a:r>
            <a:r>
              <a:rPr lang="en-US" sz="8000" dirty="0"/>
              <a:t>, </a:t>
            </a:r>
            <a:r>
              <a:rPr lang="en-US" sz="8000" dirty="0" err="1"/>
              <a:t>pero</a:t>
            </a:r>
            <a:r>
              <a:rPr lang="en-US" sz="8000" dirty="0"/>
              <a:t> </a:t>
            </a:r>
            <a:r>
              <a:rPr lang="en-US" sz="8000" dirty="0" err="1"/>
              <a:t>también</a:t>
            </a:r>
            <a:r>
              <a:rPr lang="en-US" sz="8000" dirty="0"/>
              <a:t> </a:t>
            </a:r>
            <a:r>
              <a:rPr lang="en-US" sz="8000" dirty="0" err="1"/>
              <a:t>incorpora</a:t>
            </a:r>
            <a:r>
              <a:rPr lang="en-US" sz="8000" dirty="0"/>
              <a:t> </a:t>
            </a:r>
            <a:r>
              <a:rPr lang="en-US" sz="8000" dirty="0" err="1"/>
              <a:t>conceptos</a:t>
            </a:r>
            <a:r>
              <a:rPr lang="en-US" sz="8000" dirty="0"/>
              <a:t> de </a:t>
            </a:r>
            <a:r>
              <a:rPr lang="en-US" sz="8000" dirty="0" err="1"/>
              <a:t>computación</a:t>
            </a:r>
            <a:r>
              <a:rPr lang="en-US" sz="8000" dirty="0"/>
              <a:t> y </a:t>
            </a:r>
            <a:r>
              <a:rPr lang="en-US" sz="8000" dirty="0" err="1"/>
              <a:t>optimización</a:t>
            </a:r>
            <a:r>
              <a:rPr lang="en-US" sz="8000" dirty="0"/>
              <a:t>.</a:t>
            </a:r>
          </a:p>
          <a:p>
            <a:pPr>
              <a:buFont typeface="Arial" panose="020B0604020202020204" pitchFamily="34" charset="0"/>
              <a:buChar char="•"/>
            </a:pPr>
            <a:r>
              <a:rPr lang="en-US" sz="8000" dirty="0"/>
              <a:t>Tiene un </a:t>
            </a:r>
            <a:r>
              <a:rPr lang="en-US" sz="8000" dirty="0" err="1"/>
              <a:t>enfoque</a:t>
            </a:r>
            <a:r>
              <a:rPr lang="en-US" sz="8000" dirty="0"/>
              <a:t> </a:t>
            </a:r>
            <a:r>
              <a:rPr lang="en-US" sz="8000" dirty="0" err="1"/>
              <a:t>más</a:t>
            </a:r>
            <a:r>
              <a:rPr lang="en-US" sz="8000" dirty="0"/>
              <a:t> </a:t>
            </a:r>
            <a:r>
              <a:rPr lang="en-US" sz="8000" dirty="0" err="1"/>
              <a:t>amplio</a:t>
            </a:r>
            <a:r>
              <a:rPr lang="en-US" sz="8000" dirty="0"/>
              <a:t> que </a:t>
            </a:r>
            <a:r>
              <a:rPr lang="en-US" sz="8000" dirty="0" err="1"/>
              <a:t>el</a:t>
            </a:r>
            <a:r>
              <a:rPr lang="en-US" sz="8000" dirty="0"/>
              <a:t> </a:t>
            </a:r>
            <a:r>
              <a:rPr lang="en-US" sz="8000" dirty="0" err="1"/>
              <a:t>aprendizaje</a:t>
            </a:r>
            <a:r>
              <a:rPr lang="en-US" sz="8000" dirty="0"/>
              <a:t> </a:t>
            </a:r>
            <a:r>
              <a:rPr lang="en-US" sz="8000" dirty="0" err="1"/>
              <a:t>estadístico</a:t>
            </a:r>
            <a:r>
              <a:rPr lang="en-US" sz="8000" dirty="0"/>
              <a:t>, </a:t>
            </a:r>
            <a:r>
              <a:rPr lang="en-US" sz="8000" dirty="0" err="1"/>
              <a:t>ya</a:t>
            </a:r>
            <a:r>
              <a:rPr lang="en-US" sz="8000" dirty="0"/>
              <a:t> que </a:t>
            </a:r>
            <a:r>
              <a:rPr lang="en-US" sz="8000" dirty="0" err="1"/>
              <a:t>incluye</a:t>
            </a:r>
            <a:r>
              <a:rPr lang="en-US" sz="8000" dirty="0"/>
              <a:t> tanto </a:t>
            </a:r>
            <a:r>
              <a:rPr lang="en-US" sz="8000" dirty="0" err="1"/>
              <a:t>el</a:t>
            </a:r>
            <a:r>
              <a:rPr lang="en-US" sz="8000" dirty="0"/>
              <a:t> </a:t>
            </a:r>
            <a:r>
              <a:rPr lang="en-US" sz="8000" dirty="0" err="1"/>
              <a:t>aprendizaje</a:t>
            </a:r>
            <a:r>
              <a:rPr lang="en-US" sz="8000" dirty="0"/>
              <a:t> </a:t>
            </a:r>
            <a:r>
              <a:rPr lang="en-US" sz="8000" dirty="0" err="1"/>
              <a:t>supervisado</a:t>
            </a:r>
            <a:r>
              <a:rPr lang="en-US" sz="8000" dirty="0"/>
              <a:t> </a:t>
            </a:r>
            <a:r>
              <a:rPr lang="en-US" sz="8000" dirty="0" err="1"/>
              <a:t>como</a:t>
            </a:r>
            <a:r>
              <a:rPr lang="en-US" sz="8000" dirty="0"/>
              <a:t> </a:t>
            </a:r>
            <a:r>
              <a:rPr lang="en-US" sz="8000" dirty="0" err="1"/>
              <a:t>el</a:t>
            </a:r>
            <a:r>
              <a:rPr lang="en-US" sz="8000" dirty="0"/>
              <a:t> no </a:t>
            </a:r>
            <a:r>
              <a:rPr lang="en-US" sz="8000" dirty="0" err="1"/>
              <a:t>supervisado</a:t>
            </a:r>
            <a:r>
              <a:rPr lang="en-US" sz="8000" dirty="0"/>
              <a:t>, </a:t>
            </a:r>
            <a:r>
              <a:rPr lang="en-US" sz="8000" dirty="0" err="1"/>
              <a:t>el</a:t>
            </a:r>
            <a:r>
              <a:rPr lang="en-US" sz="8000" dirty="0"/>
              <a:t> </a:t>
            </a:r>
            <a:r>
              <a:rPr lang="en-US" sz="8000" dirty="0" err="1"/>
              <a:t>aprendizaje</a:t>
            </a:r>
            <a:r>
              <a:rPr lang="en-US" sz="8000" dirty="0"/>
              <a:t> </a:t>
            </a:r>
            <a:r>
              <a:rPr lang="en-US" sz="8000" dirty="0" err="1"/>
              <a:t>por</a:t>
            </a:r>
            <a:r>
              <a:rPr lang="en-US" sz="8000" dirty="0"/>
              <a:t> </a:t>
            </a:r>
            <a:r>
              <a:rPr lang="en-US" sz="8000" dirty="0" err="1"/>
              <a:t>refuerzo</a:t>
            </a:r>
            <a:r>
              <a:rPr lang="en-US" sz="8000" dirty="0"/>
              <a:t>, y </a:t>
            </a:r>
            <a:r>
              <a:rPr lang="en-US" sz="8000" dirty="0" err="1"/>
              <a:t>otras</a:t>
            </a:r>
            <a:r>
              <a:rPr lang="en-US" sz="8000" dirty="0"/>
              <a:t> </a:t>
            </a:r>
            <a:r>
              <a:rPr lang="en-US" sz="8000" dirty="0" err="1"/>
              <a:t>ramas</a:t>
            </a:r>
            <a:r>
              <a:rPr lang="en-US" sz="8000" dirty="0"/>
              <a:t>.</a:t>
            </a:r>
          </a:p>
          <a:p>
            <a:pPr>
              <a:buFont typeface="Arial" panose="020B0604020202020204" pitchFamily="34" charset="0"/>
              <a:buChar char="•"/>
            </a:pPr>
            <a:endParaRPr lang="en-US" sz="8000" dirty="0"/>
          </a:p>
          <a:p>
            <a:pPr>
              <a:buFont typeface="Arial" panose="020B0604020202020204" pitchFamily="34" charset="0"/>
              <a:buChar char="•"/>
            </a:pPr>
            <a:r>
              <a:rPr lang="en-US" sz="9600" dirty="0" err="1"/>
              <a:t>En</a:t>
            </a:r>
            <a:r>
              <a:rPr lang="en-US" sz="9600" dirty="0"/>
              <a:t> </a:t>
            </a:r>
            <a:r>
              <a:rPr lang="en-US" sz="9600" dirty="0" err="1"/>
              <a:t>resumen</a:t>
            </a:r>
            <a:r>
              <a:rPr lang="en-US" sz="9600" dirty="0"/>
              <a:t>, </a:t>
            </a:r>
            <a:r>
              <a:rPr lang="en-US" sz="9600" dirty="0" err="1"/>
              <a:t>el</a:t>
            </a:r>
            <a:r>
              <a:rPr lang="en-US" sz="9600" dirty="0"/>
              <a:t> </a:t>
            </a:r>
            <a:r>
              <a:rPr lang="en-US" sz="9600" dirty="0" err="1"/>
              <a:t>aprendizaje</a:t>
            </a:r>
            <a:r>
              <a:rPr lang="en-US" sz="9600" dirty="0"/>
              <a:t> </a:t>
            </a:r>
            <a:r>
              <a:rPr lang="en-US" sz="9600" dirty="0" err="1"/>
              <a:t>estadístico</a:t>
            </a:r>
            <a:r>
              <a:rPr lang="en-US" sz="9600" dirty="0"/>
              <a:t> es </a:t>
            </a:r>
            <a:r>
              <a:rPr lang="en-US" sz="9600" dirty="0" err="1"/>
              <a:t>una</a:t>
            </a:r>
            <a:r>
              <a:rPr lang="en-US" sz="9600" dirty="0"/>
              <a:t> </a:t>
            </a:r>
            <a:r>
              <a:rPr lang="en-US" sz="9600" dirty="0" err="1"/>
              <a:t>parte</a:t>
            </a:r>
            <a:r>
              <a:rPr lang="en-US" sz="9600" dirty="0"/>
              <a:t> del campo </a:t>
            </a:r>
            <a:r>
              <a:rPr lang="en-US" sz="9600" dirty="0" err="1"/>
              <a:t>más</a:t>
            </a:r>
            <a:r>
              <a:rPr lang="en-US" sz="9600" dirty="0"/>
              <a:t> </a:t>
            </a:r>
            <a:r>
              <a:rPr lang="en-US" sz="9600" dirty="0" err="1"/>
              <a:t>amplio</a:t>
            </a:r>
            <a:r>
              <a:rPr lang="en-US" sz="9600" dirty="0"/>
              <a:t> del </a:t>
            </a:r>
            <a:r>
              <a:rPr lang="en-US" sz="9600" dirty="0" err="1"/>
              <a:t>aprendizaje</a:t>
            </a:r>
            <a:r>
              <a:rPr lang="en-US" sz="9600" dirty="0"/>
              <a:t> </a:t>
            </a:r>
            <a:r>
              <a:rPr lang="en-US" sz="9600" dirty="0" err="1"/>
              <a:t>automático</a:t>
            </a:r>
            <a:r>
              <a:rPr lang="en-US" sz="9600" dirty="0"/>
              <a:t>. </a:t>
            </a:r>
            <a:r>
              <a:rPr lang="en-US" sz="9600" dirty="0" err="1"/>
              <a:t>Mientras</a:t>
            </a:r>
            <a:r>
              <a:rPr lang="en-US" sz="9600" dirty="0"/>
              <a:t> que </a:t>
            </a:r>
            <a:r>
              <a:rPr lang="en-US" sz="9600" dirty="0" err="1"/>
              <a:t>el</a:t>
            </a:r>
            <a:r>
              <a:rPr lang="en-US" sz="9600" dirty="0"/>
              <a:t> primero se centra </a:t>
            </a:r>
            <a:r>
              <a:rPr lang="en-US" sz="9600" dirty="0" err="1"/>
              <a:t>en</a:t>
            </a:r>
            <a:r>
              <a:rPr lang="en-US" sz="9600" dirty="0"/>
              <a:t> </a:t>
            </a:r>
            <a:r>
              <a:rPr lang="en-US" sz="9600" dirty="0" err="1"/>
              <a:t>el</a:t>
            </a:r>
            <a:r>
              <a:rPr lang="en-US" sz="9600" dirty="0"/>
              <a:t> </a:t>
            </a:r>
            <a:r>
              <a:rPr lang="en-US" sz="9600" dirty="0" err="1"/>
              <a:t>análisis</a:t>
            </a:r>
            <a:r>
              <a:rPr lang="en-US" sz="9600" dirty="0"/>
              <a:t> </a:t>
            </a:r>
            <a:r>
              <a:rPr lang="en-US" sz="9600" dirty="0" err="1"/>
              <a:t>estadístico</a:t>
            </a:r>
            <a:r>
              <a:rPr lang="en-US" sz="9600" dirty="0"/>
              <a:t> y la </a:t>
            </a:r>
            <a:r>
              <a:rPr lang="en-US" sz="9600" dirty="0" err="1"/>
              <a:t>inferencia</a:t>
            </a:r>
            <a:r>
              <a:rPr lang="en-US" sz="9600" dirty="0"/>
              <a:t> de </a:t>
            </a:r>
            <a:r>
              <a:rPr lang="en-US" sz="9600" dirty="0" err="1"/>
              <a:t>los</a:t>
            </a:r>
            <a:r>
              <a:rPr lang="en-US" sz="9600" dirty="0"/>
              <a:t> </a:t>
            </a:r>
            <a:r>
              <a:rPr lang="en-US" sz="9600" dirty="0" err="1"/>
              <a:t>datos</a:t>
            </a:r>
            <a:r>
              <a:rPr lang="en-US" sz="9600" dirty="0"/>
              <a:t>, </a:t>
            </a:r>
            <a:r>
              <a:rPr lang="en-US" sz="9600" dirty="0" err="1"/>
              <a:t>el</a:t>
            </a:r>
            <a:r>
              <a:rPr lang="en-US" sz="9600" dirty="0"/>
              <a:t> </a:t>
            </a:r>
            <a:r>
              <a:rPr lang="en-US" sz="9600" dirty="0" err="1"/>
              <a:t>segundo</a:t>
            </a:r>
            <a:r>
              <a:rPr lang="en-US" sz="9600" dirty="0"/>
              <a:t> se </a:t>
            </a:r>
            <a:r>
              <a:rPr lang="en-US" sz="9600" dirty="0" err="1"/>
              <a:t>concentra</a:t>
            </a:r>
            <a:r>
              <a:rPr lang="en-US" sz="9600" dirty="0"/>
              <a:t> </a:t>
            </a:r>
            <a:r>
              <a:rPr lang="en-US" sz="9600" dirty="0" err="1"/>
              <a:t>en</a:t>
            </a:r>
            <a:r>
              <a:rPr lang="en-US" sz="9600" dirty="0"/>
              <a:t> </a:t>
            </a:r>
            <a:r>
              <a:rPr lang="en-US" sz="9600" dirty="0" err="1"/>
              <a:t>desarrollar</a:t>
            </a:r>
            <a:r>
              <a:rPr lang="en-US" sz="9600" dirty="0"/>
              <a:t> </a:t>
            </a:r>
            <a:r>
              <a:rPr lang="en-US" sz="9600" dirty="0" err="1"/>
              <a:t>algoritmos</a:t>
            </a:r>
            <a:r>
              <a:rPr lang="en-US" sz="9600" dirty="0"/>
              <a:t> que </a:t>
            </a:r>
            <a:r>
              <a:rPr lang="en-US" sz="9600" dirty="0" err="1"/>
              <a:t>permitan</a:t>
            </a:r>
            <a:r>
              <a:rPr lang="en-US" sz="9600" dirty="0"/>
              <a:t> a las </a:t>
            </a:r>
            <a:r>
              <a:rPr lang="en-US" sz="9600" dirty="0" err="1"/>
              <a:t>máquinas</a:t>
            </a:r>
            <a:r>
              <a:rPr lang="en-US" sz="9600" dirty="0"/>
              <a:t> </a:t>
            </a:r>
            <a:r>
              <a:rPr lang="en-US" sz="9600" dirty="0" err="1"/>
              <a:t>aprender</a:t>
            </a:r>
            <a:r>
              <a:rPr lang="en-US" sz="9600" dirty="0"/>
              <a:t> de </a:t>
            </a:r>
            <a:r>
              <a:rPr lang="en-US" sz="9600" dirty="0" err="1"/>
              <a:t>los</a:t>
            </a:r>
            <a:r>
              <a:rPr lang="en-US" sz="9600" dirty="0"/>
              <a:t> </a:t>
            </a:r>
            <a:r>
              <a:rPr lang="en-US" sz="9600" dirty="0" err="1"/>
              <a:t>datos</a:t>
            </a:r>
            <a:r>
              <a:rPr lang="en-US" sz="9600" dirty="0"/>
              <a:t> y </a:t>
            </a:r>
            <a:r>
              <a:rPr lang="en-US" sz="9600" dirty="0" err="1"/>
              <a:t>realizar</a:t>
            </a:r>
            <a:r>
              <a:rPr lang="en-US" sz="9600" dirty="0"/>
              <a:t> </a:t>
            </a:r>
            <a:r>
              <a:rPr lang="en-US" sz="9600" dirty="0" err="1"/>
              <a:t>tareas</a:t>
            </a:r>
            <a:r>
              <a:rPr lang="en-US" sz="9600" dirty="0"/>
              <a:t> </a:t>
            </a:r>
            <a:r>
              <a:rPr lang="en-US" sz="9600" dirty="0" err="1"/>
              <a:t>específicas</a:t>
            </a:r>
            <a:r>
              <a:rPr lang="en-US" sz="9600" dirty="0"/>
              <a:t>.</a:t>
            </a:r>
            <a:endParaRPr lang="en-US" sz="8000" dirty="0"/>
          </a:p>
          <a:p>
            <a:pPr>
              <a:buFont typeface="Arial" panose="020B0604020202020204" pitchFamily="34" charset="0"/>
              <a:buChar cha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001477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513413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7/7/24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7/7/24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7/7/24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7/7/24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7/7/24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7/7/24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7/7/24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7/7/24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7/7/24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7/7/24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7/7/24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7/7/24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akevdp.github.io/PythonDataScienceHandbook/05.06-linear-regression.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statlearning.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Regresión lineal es parte de una subárea de aprendizaje automático llamada </a:t>
            </a:r>
            <a:r>
              <a:rPr lang="es-ES_tradnl" sz="2400" b="1" dirty="0">
                <a:solidFill>
                  <a:schemeClr val="accent6">
                    <a:lumMod val="60000"/>
                    <a:lumOff val="40000"/>
                  </a:schemeClr>
                </a:solidFill>
              </a:rPr>
              <a:t>aprendizaje estadístico</a:t>
            </a:r>
            <a:r>
              <a:rPr lang="es-ES_tradnl" sz="2400" dirty="0"/>
              <a:t>, donde:</a:t>
            </a:r>
          </a:p>
          <a:p>
            <a:r>
              <a:rPr lang="es-ES_tradnl" sz="2400" dirty="0"/>
              <a:t>Se enfoca en el estudio de modelos estadísticos y métodos para analizar y entender los datos.</a:t>
            </a:r>
          </a:p>
          <a:p>
            <a:r>
              <a:rPr lang="es-ES_tradnl" sz="2400" dirty="0"/>
              <a:t>Utiliza herramientas y técnicas estadísticas clásicas para hacer inferencias y tomar decisiones basadas en los datos.</a:t>
            </a:r>
          </a:p>
          <a:p>
            <a:r>
              <a:rPr lang="es-ES_tradnl" sz="2400" dirty="0"/>
              <a:t>El enfoque principal puede ser la estimación de parámetros, la predicción o la inferencia sobre la relación entre variables.</a:t>
            </a:r>
          </a:p>
          <a:p>
            <a:pPr marL="0" indent="0">
              <a:buNone/>
            </a:pPr>
            <a:endParaRPr lang="es-ES_tradnl" sz="2400" dirty="0">
              <a:solidFill>
                <a:schemeClr val="bg1"/>
              </a:solidFill>
            </a:endParaRPr>
          </a:p>
        </p:txBody>
      </p:sp>
    </p:spTree>
    <p:extLst>
      <p:ext uri="{BB962C8B-B14F-4D97-AF65-F5344CB8AC3E}">
        <p14:creationId xmlns:p14="http://schemas.microsoft.com/office/powerpoint/2010/main" val="519103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679230"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679230" cy="865750"/>
              </a:xfrm>
              <a:prstGeom prst="rect">
                <a:avLst/>
              </a:prstGeom>
              <a:blipFill>
                <a:blip r:embed="rId4"/>
                <a:stretch>
                  <a:fillRect l="-623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57120" cy="585225"/>
              </a:xfrm>
              <a:prstGeom prst="rect">
                <a:avLst/>
              </a:prstGeom>
              <a:blipFill>
                <a:blip r:embed="rId5"/>
                <a:stretch>
                  <a:fillRect l="-5263" r="-5263" b="-125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92708" cy="637482"/>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pasa si queremos ver relaciones no lineales?</a:t>
            </a:r>
          </a:p>
        </p:txBody>
      </p:sp>
      <mc:AlternateContent xmlns:mc="http://schemas.openxmlformats.org/markup-compatibility/2006">
        <mc:Choice xmlns:a14="http://schemas.microsoft.com/office/drawing/2010/main" Requires="a14">
          <p:sp>
            <p:nvSpPr>
              <p:cNvPr id="9" name="Content Placeholder 3">
                <a:extLst>
                  <a:ext uri="{FF2B5EF4-FFF2-40B4-BE49-F238E27FC236}">
                    <a16:creationId xmlns:a16="http://schemas.microsoft.com/office/drawing/2014/main" id="{D88BB959-D1BF-C431-DBD2-C0FCA71BF4A9}"/>
                  </a:ext>
                </a:extLst>
              </p:cNvPr>
              <p:cNvSpPr>
                <a:spLocks noGrp="1"/>
              </p:cNvSpPr>
              <p:nvPr>
                <p:ph idx="1"/>
              </p:nvPr>
            </p:nvSpPr>
            <p:spPr>
              <a:xfrm>
                <a:off x="700636" y="2142988"/>
                <a:ext cx="10890730" cy="4131063"/>
              </a:xfrm>
            </p:spPr>
            <p:txBody>
              <a:bodyPr>
                <a:normAutofit fontScale="70000" lnSpcReduction="20000"/>
              </a:bodyPr>
              <a:lstStyle/>
              <a:p>
                <a:pPr marL="0" indent="0">
                  <a:buNone/>
                </a:pPr>
                <a:r>
                  <a:rPr lang="es-ES_tradnl" sz="2400" dirty="0"/>
                  <a:t>Un truco es adaptar la regresión lineal a relaciones no lineales es transformar los datos usando </a:t>
                </a:r>
                <a:r>
                  <a:rPr lang="es-ES_tradnl" sz="2400" b="1" dirty="0">
                    <a:solidFill>
                      <a:schemeClr val="accent1"/>
                    </a:solidFill>
                  </a:rPr>
                  <a:t>funciones bases</a:t>
                </a:r>
                <a:r>
                  <a:rPr lang="es-ES_tradnl" sz="2400" dirty="0"/>
                  <a:t>. </a:t>
                </a:r>
              </a:p>
              <a:p>
                <a:pPr marL="0" indent="0">
                  <a:buNone/>
                </a:pPr>
                <a:r>
                  <a:rPr lang="es-ES_tradnl" sz="2400" dirty="0"/>
                  <a:t>La idea es tomar un modelo linear multidimensional:</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endParaRPr lang="es-ES_tradnl" sz="2400" dirty="0"/>
              </a:p>
              <a:p>
                <a:pPr marL="0" indent="0">
                  <a:buNone/>
                </a:pPr>
                <a:r>
                  <a:rPr lang="es-ES_tradnl" sz="2400" dirty="0"/>
                  <a:t>Y construir a x</a:t>
                </a:r>
                <a:r>
                  <a:rPr lang="es-ES_tradnl" sz="2400" baseline="-25000" dirty="0"/>
                  <a:t>1</a:t>
                </a:r>
                <a:r>
                  <a:rPr lang="es-ES_tradnl" sz="2400" dirty="0"/>
                  <a:t>, x</a:t>
                </a:r>
                <a:r>
                  <a:rPr lang="es-ES_tradnl" sz="2400" baseline="-25000" dirty="0"/>
                  <a:t>2</a:t>
                </a:r>
                <a:r>
                  <a:rPr lang="es-ES_tradnl" sz="2400" dirty="0"/>
                  <a:t>, …, de una entrada de una sola dimensión x</a:t>
                </a:r>
                <a:r>
                  <a:rPr lang="es-ES_tradnl" sz="2400" baseline="-25000" dirty="0"/>
                  <a:t>0</a:t>
                </a:r>
                <a:r>
                  <a:rPr lang="es-ES_tradnl" sz="2400" dirty="0"/>
                  <a:t>. </a:t>
                </a:r>
              </a:p>
              <a:p>
                <a:pPr marL="0" indent="0">
                  <a:buNone/>
                </a:pPr>
                <a:r>
                  <a:rPr lang="es-ES_tradnl" sz="2400" dirty="0"/>
                  <a:t>Por ejemplo, si hacemos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oMath>
                </a14:m>
                <a:r>
                  <a:rPr lang="es-ES_tradnl" sz="2400" dirty="0"/>
                  <a:t>, nuestro modelo se transforma en una </a:t>
                </a:r>
                <a:r>
                  <a:rPr lang="es-ES_tradnl" sz="2400" b="1" dirty="0">
                    <a:solidFill>
                      <a:schemeClr val="accent3"/>
                    </a:solidFill>
                  </a:rPr>
                  <a:t>regresión polinómica</a:t>
                </a:r>
                <a:r>
                  <a:rPr lang="es-ES_tradnl" sz="2400" dirty="0"/>
                  <a:t>:</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sub>
                      </m:sSub>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𝑑</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oMath>
                  </m:oMathPara>
                </a14:m>
                <a:br>
                  <a:rPr lang="en-US"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0</m:t>
                          </m:r>
                        </m:sub>
                        <m:sup>
                          <m:r>
                            <a:rPr lang="en-US" sz="2400" b="0" i="1" smtClean="0">
                              <a:latin typeface="Cambria Math" panose="02040503050406030204" pitchFamily="18" charset="0"/>
                            </a:rPr>
                            <m:t>3</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r>
                            <a:rPr lang="en-US" sz="2400" b="0" i="1" smtClean="0">
                              <a:latin typeface="Cambria Math" panose="02040503050406030204" pitchFamily="18" charset="0"/>
                            </a:rPr>
                            <m:t>−1</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0</m:t>
                          </m:r>
                        </m:sub>
                        <m:sup>
                          <m:r>
                            <a:rPr lang="en-US" sz="2400" b="0" i="1" smtClean="0">
                              <a:latin typeface="Cambria Math" panose="02040503050406030204" pitchFamily="18" charset="0"/>
                            </a:rPr>
                            <m:t>𝑑</m:t>
                          </m:r>
                        </m:sup>
                      </m:sSubSup>
                    </m:oMath>
                  </m:oMathPara>
                </a14:m>
                <a:endParaRPr lang="es-ES_tradnl" sz="2400" dirty="0"/>
              </a:p>
              <a:p>
                <a:pPr marL="0" indent="0">
                  <a:buNone/>
                </a:pPr>
                <a:r>
                  <a:rPr lang="es-ES_tradnl" sz="2400" dirty="0"/>
                  <a:t>No solo podemos usar funciones polinómicas, sino que cualquier otra función. </a:t>
                </a:r>
              </a:p>
              <a:p>
                <a:pPr marL="0" indent="0">
                  <a:buNone/>
                </a:pPr>
                <a:r>
                  <a:rPr lang="es-ES_tradnl" sz="2400" dirty="0"/>
                  <a:t>Este tema no lo vamos a explorar, pero se puede profundizar como introducción el </a:t>
                </a:r>
                <a:r>
                  <a:rPr lang="es-ES_tradnl" sz="2400" dirty="0">
                    <a:hlinkClick r:id="rId3"/>
                  </a:rPr>
                  <a:t>capítulo 5</a:t>
                </a:r>
                <a:r>
                  <a:rPr lang="es-ES_tradnl" sz="2400" dirty="0"/>
                  <a:t> de Python Data </a:t>
                </a:r>
                <a:r>
                  <a:rPr lang="es-ES_tradnl" sz="2400" dirty="0" err="1"/>
                  <a:t>Science</a:t>
                </a:r>
                <a:r>
                  <a:rPr lang="es-ES_tradnl" sz="2400" dirty="0"/>
                  <a:t> </a:t>
                </a:r>
                <a:r>
                  <a:rPr lang="es-ES_tradnl" sz="2400" dirty="0" err="1"/>
                  <a:t>Handbook</a:t>
                </a:r>
                <a:r>
                  <a:rPr lang="es-ES_tradnl" sz="2400" dirty="0"/>
                  <a:t> de Jake </a:t>
                </a:r>
                <a:r>
                  <a:rPr lang="es-ES_tradnl" sz="2400" dirty="0" err="1"/>
                  <a:t>VanderPlas</a:t>
                </a:r>
                <a:r>
                  <a:rPr lang="es-ES_tradnl" sz="2400" dirty="0"/>
                  <a:t> y el capítulo 7 de </a:t>
                </a:r>
                <a:r>
                  <a:rPr lang="es-ES_tradnl" sz="2400" dirty="0">
                    <a:hlinkClick r:id="rId4"/>
                  </a:rPr>
                  <a:t>An Introduction to Statistical Learning </a:t>
                </a:r>
                <a:r>
                  <a:rPr lang="es-ES_tradnl" sz="2400" dirty="0"/>
                  <a:t>de Gareth James</a:t>
                </a:r>
              </a:p>
              <a:p>
                <a:pPr marL="0" indent="0">
                  <a:buNone/>
                </a:pPr>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3">
                <a:extLst>
                  <a:ext uri="{FF2B5EF4-FFF2-40B4-BE49-F238E27FC236}">
                    <a16:creationId xmlns:a16="http://schemas.microsoft.com/office/drawing/2014/main" id="{D88BB959-D1BF-C431-DBD2-C0FCA71BF4A9}"/>
                  </a:ext>
                </a:extLst>
              </p:cNvPr>
              <p:cNvSpPr>
                <a:spLocks noGrp="1" noRot="1" noChangeAspect="1" noMove="1" noResize="1" noEditPoints="1" noAdjustHandles="1" noChangeArrowheads="1" noChangeShapeType="1" noTextEdit="1"/>
              </p:cNvSpPr>
              <p:nvPr>
                <p:ph idx="1"/>
              </p:nvPr>
            </p:nvSpPr>
            <p:spPr>
              <a:xfrm>
                <a:off x="700636" y="2142988"/>
                <a:ext cx="10890730" cy="4131063"/>
              </a:xfrm>
              <a:blipFill>
                <a:blip r:embed="rId5"/>
                <a:stretch>
                  <a:fillRect l="-350" t="-920"/>
                </a:stretch>
              </a:blipFill>
            </p:spPr>
            <p:txBody>
              <a:bodyPr/>
              <a:lstStyle/>
              <a:p>
                <a:r>
                  <a:rPr lang="es-ES_tradnl">
                    <a:noFill/>
                  </a:rPr>
                  <a:t> </a:t>
                </a:r>
              </a:p>
            </p:txBody>
          </p:sp>
        </mc:Fallback>
      </mc:AlternateContent>
    </p:spTree>
    <p:extLst>
      <p:ext uri="{BB962C8B-B14F-4D97-AF65-F5344CB8AC3E}">
        <p14:creationId xmlns:p14="http://schemas.microsoft.com/office/powerpoint/2010/main" val="1878502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xmlns="">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xmlns="">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xmlns="">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xmlns="">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xmlns="">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xmlns="">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13625</TotalTime>
  <Words>5717</Words>
  <Application>Microsoft Macintosh PowerPoint</Application>
  <PresentationFormat>Widescreen</PresentationFormat>
  <Paragraphs>946</Paragraphs>
  <Slides>78</Slides>
  <Notes>77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248</cp:revision>
  <dcterms:created xsi:type="dcterms:W3CDTF">2024-01-28T21:07:34Z</dcterms:created>
  <dcterms:modified xsi:type="dcterms:W3CDTF">2024-07-07T23:54:09Z</dcterms:modified>
</cp:coreProperties>
</file>